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723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57" r:id="rId4"/>
    <p:sldId id="258" r:id="rId5"/>
    <p:sldId id="271" r:id="rId6"/>
    <p:sldId id="260" r:id="rId7"/>
    <p:sldId id="272" r:id="rId8"/>
    <p:sldId id="273" r:id="rId9"/>
    <p:sldId id="261" r:id="rId10"/>
    <p:sldId id="275" r:id="rId11"/>
    <p:sldId id="262" r:id="rId12"/>
    <p:sldId id="270" r:id="rId13"/>
    <p:sldId id="263" r:id="rId14"/>
    <p:sldId id="266" r:id="rId15"/>
    <p:sldId id="267" r:id="rId16"/>
    <p:sldId id="274" r:id="rId17"/>
    <p:sldId id="26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740" autoAdjust="0"/>
  </p:normalViewPr>
  <p:slideViewPr>
    <p:cSldViewPr>
      <p:cViewPr varScale="1">
        <p:scale>
          <a:sx n="124" d="100"/>
          <a:sy n="124" d="100"/>
        </p:scale>
        <p:origin x="18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9F6C6BE-7201-3645-90B4-817B9B5073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C4B9E8F7-1D72-CB45-9A07-D4169543AFB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BC295CD8-4A30-434E-A24D-06094D06D92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D13AC270-274A-9F47-AA57-525C72604A0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96557153-E2AC-C349-8EF7-658695176D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BED63ED7-0345-1548-942F-8066327858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DE4D4866-AF88-CF40-B4FE-7E88311D21D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8083BEFD-451B-5449-A479-3EF677E75D2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>
            <a:extLst>
              <a:ext uri="{FF2B5EF4-FFF2-40B4-BE49-F238E27FC236}">
                <a16:creationId xmlns:a16="http://schemas.microsoft.com/office/drawing/2014/main" id="{0E2C9700-70C4-9045-8769-B7BE10143AE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2950" name="Rectangle 6">
            <a:extLst>
              <a:ext uri="{FF2B5EF4-FFF2-40B4-BE49-F238E27FC236}">
                <a16:creationId xmlns:a16="http://schemas.microsoft.com/office/drawing/2014/main" id="{0FAC9360-4AE0-7747-BEE4-6AE2E5D2AA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82951" name="Rectangle 7">
            <a:extLst>
              <a:ext uri="{FF2B5EF4-FFF2-40B4-BE49-F238E27FC236}">
                <a16:creationId xmlns:a16="http://schemas.microsoft.com/office/drawing/2014/main" id="{473AE0E9-1D67-D14F-A1F2-7DD8D9A96B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87EA4C14-F78A-F244-9A5F-11A017512C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04A8C00-8F1D-F04C-9297-CDC9FC9BA6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23C6AF-86AC-4B43-BDA9-55CC2D11320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2514A639-1ADA-3B4B-8316-CC8B627757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EDE56E1C-9EFD-5D4A-9BBE-2DF5C8360A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Three months of records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reeform 2">
            <a:extLst>
              <a:ext uri="{FF2B5EF4-FFF2-40B4-BE49-F238E27FC236}">
                <a16:creationId xmlns:a16="http://schemas.microsoft.com/office/drawing/2014/main" id="{0BACA7D4-29C9-3A45-AF8A-62D2540616BC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B31C461F-5878-8441-A2FC-B368ABD211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4C40EA38-3F46-9346-8F0A-BB204272644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57D8A9DF-D3B9-1549-8CA8-54E572689A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1926" name="Rectangle 6">
            <a:extLst>
              <a:ext uri="{FF2B5EF4-FFF2-40B4-BE49-F238E27FC236}">
                <a16:creationId xmlns:a16="http://schemas.microsoft.com/office/drawing/2014/main" id="{4A46645A-61D9-E34C-BFC4-6BD2236ACC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1927" name="Rectangle 7">
            <a:extLst>
              <a:ext uri="{FF2B5EF4-FFF2-40B4-BE49-F238E27FC236}">
                <a16:creationId xmlns:a16="http://schemas.microsoft.com/office/drawing/2014/main" id="{6AA4DC78-311D-6A4C-9E0A-7E07407D92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D7AC618-210B-7745-81E6-FD81DBC62C8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81928" name="Group 8">
            <a:extLst>
              <a:ext uri="{FF2B5EF4-FFF2-40B4-BE49-F238E27FC236}">
                <a16:creationId xmlns:a16="http://schemas.microsoft.com/office/drawing/2014/main" id="{6903B17F-EC5E-B946-AC80-24732FB05FAA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81929" name="Freeform 9">
              <a:extLst>
                <a:ext uri="{FF2B5EF4-FFF2-40B4-BE49-F238E27FC236}">
                  <a16:creationId xmlns:a16="http://schemas.microsoft.com/office/drawing/2014/main" id="{70B1455E-855A-1941-87C4-2C0DD039855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0" name="Freeform 10">
              <a:extLst>
                <a:ext uri="{FF2B5EF4-FFF2-40B4-BE49-F238E27FC236}">
                  <a16:creationId xmlns:a16="http://schemas.microsoft.com/office/drawing/2014/main" id="{59206AD4-AE43-6841-ADB1-DF4A41BD5C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1" name="Freeform 11">
              <a:extLst>
                <a:ext uri="{FF2B5EF4-FFF2-40B4-BE49-F238E27FC236}">
                  <a16:creationId xmlns:a16="http://schemas.microsoft.com/office/drawing/2014/main" id="{F8415164-EC0A-444A-B966-E8A6F1820A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932" name="Group 12">
              <a:extLst>
                <a:ext uri="{FF2B5EF4-FFF2-40B4-BE49-F238E27FC236}">
                  <a16:creationId xmlns:a16="http://schemas.microsoft.com/office/drawing/2014/main" id="{1D36152C-DBEF-2E4B-85CE-C0B02F040F0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81933" name="Freeform 13">
                <a:extLst>
                  <a:ext uri="{FF2B5EF4-FFF2-40B4-BE49-F238E27FC236}">
                    <a16:creationId xmlns:a16="http://schemas.microsoft.com/office/drawing/2014/main" id="{EC0BBD68-2D5E-5E4D-BE05-CAB7D2F4245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34" name="Freeform 14">
                <a:extLst>
                  <a:ext uri="{FF2B5EF4-FFF2-40B4-BE49-F238E27FC236}">
                    <a16:creationId xmlns:a16="http://schemas.microsoft.com/office/drawing/2014/main" id="{E95CCEC6-5390-6E45-A497-88EB1CB9094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35" name="Freeform 15">
                <a:extLst>
                  <a:ext uri="{FF2B5EF4-FFF2-40B4-BE49-F238E27FC236}">
                    <a16:creationId xmlns:a16="http://schemas.microsoft.com/office/drawing/2014/main" id="{59A3D846-E44B-5342-B15E-027612324D9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36" name="Freeform 16">
                <a:extLst>
                  <a:ext uri="{FF2B5EF4-FFF2-40B4-BE49-F238E27FC236}">
                    <a16:creationId xmlns:a16="http://schemas.microsoft.com/office/drawing/2014/main" id="{286E36A7-763C-8A4F-917E-89D0C75FD47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37" name="Freeform 17">
                <a:extLst>
                  <a:ext uri="{FF2B5EF4-FFF2-40B4-BE49-F238E27FC236}">
                    <a16:creationId xmlns:a16="http://schemas.microsoft.com/office/drawing/2014/main" id="{44ED56CD-CA35-7548-861B-201938ECF82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1938" name="Group 18">
            <a:extLst>
              <a:ext uri="{FF2B5EF4-FFF2-40B4-BE49-F238E27FC236}">
                <a16:creationId xmlns:a16="http://schemas.microsoft.com/office/drawing/2014/main" id="{7A291FDB-A429-C146-A3E3-598B60818633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81939" name="Freeform 19">
              <a:extLst>
                <a:ext uri="{FF2B5EF4-FFF2-40B4-BE49-F238E27FC236}">
                  <a16:creationId xmlns:a16="http://schemas.microsoft.com/office/drawing/2014/main" id="{C96D4E18-DFE2-AD4D-BDE9-ACCF424607DF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0" name="Freeform 20">
              <a:extLst>
                <a:ext uri="{FF2B5EF4-FFF2-40B4-BE49-F238E27FC236}">
                  <a16:creationId xmlns:a16="http://schemas.microsoft.com/office/drawing/2014/main" id="{42EB53B7-D4E0-4E4E-89A5-EC04E7B88675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1" name="Freeform 21">
              <a:extLst>
                <a:ext uri="{FF2B5EF4-FFF2-40B4-BE49-F238E27FC236}">
                  <a16:creationId xmlns:a16="http://schemas.microsoft.com/office/drawing/2014/main" id="{6EAE142A-247F-6C44-82F4-C4B61D40B950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942" name="Group 22">
              <a:extLst>
                <a:ext uri="{FF2B5EF4-FFF2-40B4-BE49-F238E27FC236}">
                  <a16:creationId xmlns:a16="http://schemas.microsoft.com/office/drawing/2014/main" id="{BCAB5725-E92D-064F-AA29-E764B3AA9DA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81943" name="Freeform 23">
                <a:extLst>
                  <a:ext uri="{FF2B5EF4-FFF2-40B4-BE49-F238E27FC236}">
                    <a16:creationId xmlns:a16="http://schemas.microsoft.com/office/drawing/2014/main" id="{60A44B62-5D0B-884C-91D0-70F2D03FF62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4" name="Freeform 24">
                <a:extLst>
                  <a:ext uri="{FF2B5EF4-FFF2-40B4-BE49-F238E27FC236}">
                    <a16:creationId xmlns:a16="http://schemas.microsoft.com/office/drawing/2014/main" id="{866791D4-1DEA-BC46-B7DD-498ECA51804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5" name="Freeform 25">
                <a:extLst>
                  <a:ext uri="{FF2B5EF4-FFF2-40B4-BE49-F238E27FC236}">
                    <a16:creationId xmlns:a16="http://schemas.microsoft.com/office/drawing/2014/main" id="{0AE6D6EA-7476-5B4A-9AF3-B4D0C4FDE6F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6" name="Freeform 26">
                <a:extLst>
                  <a:ext uri="{FF2B5EF4-FFF2-40B4-BE49-F238E27FC236}">
                    <a16:creationId xmlns:a16="http://schemas.microsoft.com/office/drawing/2014/main" id="{C7D0AE14-F601-BB4A-9B4D-B5DEA7FD359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7" name="Freeform 27">
                <a:extLst>
                  <a:ext uri="{FF2B5EF4-FFF2-40B4-BE49-F238E27FC236}">
                    <a16:creationId xmlns:a16="http://schemas.microsoft.com/office/drawing/2014/main" id="{3F5DC11E-776A-3743-AEAF-44CC8290A74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1948" name="Freeform 28">
            <a:extLst>
              <a:ext uri="{FF2B5EF4-FFF2-40B4-BE49-F238E27FC236}">
                <a16:creationId xmlns:a16="http://schemas.microsoft.com/office/drawing/2014/main" id="{33B44661-0D88-D04E-B758-9C47ED8D172C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9" name="Freeform 29">
            <a:extLst>
              <a:ext uri="{FF2B5EF4-FFF2-40B4-BE49-F238E27FC236}">
                <a16:creationId xmlns:a16="http://schemas.microsoft.com/office/drawing/2014/main" id="{B38CEDA7-EF2B-EE4B-B916-DBA128A4AD0D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B9986-9601-B442-B577-D56D33332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AF7A13-F2F0-9E40-907C-AA9653B03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867AC-6A2D-6D49-B124-89CB455EC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DF46C-265A-F241-A15E-E61F506DE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A4EDB-28F2-F047-A08B-3A3926E0D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371F5-BFFC-4446-85BF-4B51A5F256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56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F8630F-6CFD-D640-BB30-816A355A2E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02D8D3-53C4-7344-9E0C-BE85A1462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59A42-B22C-6F46-9264-CD44BA343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66B27-E583-D442-8EB8-A701A2055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E45FB-05C0-604B-B2E3-B140C3FF7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8E0C1-87C1-C944-B587-C46C59CC38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32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5DFA4-D65C-9740-87A5-9500E350F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0D294-317A-B74B-871B-0A1B5B77B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7AB03-209A-1B41-B9F4-8D621C9F8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BB083-33CE-8F40-93A3-96164BEDD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78FF7-84D2-8C4F-82FF-A83B66169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3DF76-DE5B-3B45-BD9B-81D30E0206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51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AEAF0-B226-B649-8441-02086FF35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559F5-C5E0-B341-9F24-2C21C6112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2EF2A-3194-D044-95AC-86A94B31B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6EA09-7217-4E42-B237-1E271F2B7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0C450-2144-BF41-930A-C4D4CEA8A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7F5AA-7EC3-9640-985A-7E61AE932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482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F8281-17FB-F34D-9307-F9109ECB7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91771-5AA1-FE48-B60C-7D481EC9F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740498-33AC-9B44-9B9B-95690FBB0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4F0CB-DD6B-994F-B5D3-AA3FA0755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99D68A-F883-E740-9820-AA41352C2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E4D4F9-E55B-FA43-B691-110C1C49E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610B2-2F71-CE48-B7E3-5560610DFA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10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FD94B-EFF9-7C49-A0AC-791CA37A9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D8891-EC40-AC4F-BDFD-34A6155A4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F125C-354B-724D-A490-66D55CC7F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4F009D-0F67-A645-954E-085303A669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C0EF93-255F-3843-82D2-311F484B2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77C286-DAA1-AF45-9F05-B4AD86204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B099EE-1BC8-A54A-BA00-DD2454DCC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DF15E4-B060-B147-83B4-3CABD4324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F3397-3169-6545-A719-4E0B8F2BAB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131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53DC6-F68C-1946-9612-2B5456E90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1FD3DC-6218-AC46-A981-8B3E3711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99D740-BFB9-6C41-BC5A-7DD8EE746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137D0B-374E-AA48-A6EE-EB4F06D07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DA305-F5E1-A64D-9490-2C5EE7B3A7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1958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F45B08-ACA2-B04D-A771-DEA982C2C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7FECE9-B86A-FC42-AE80-EC7230A09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2C1430-2F17-5B43-A0AD-5126C6CB8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13E1C-30F9-AD49-8D27-A83D2A8A10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26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5440F-2D4D-7A41-BE3A-F232AC5CC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5D1FB-ABB5-0741-A449-3FAA93236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D6F180-A0CA-064F-A150-FD7713A82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A9B2C-C568-284D-AEC6-094EA2317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29389-5A32-7C4F-AAC8-1A465F23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65A71-043E-7140-BD5E-F299C784F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DC65B-142C-5A4A-8ACE-288774B16A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71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F2C7C-A493-5641-BADD-83EC5AF6E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79F14E-71BA-A047-9C35-65CCFD6FCE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DB5E8-F90A-3548-B75E-47F90060C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66D61-B938-E04D-BF23-23CC35DBE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3A028-EA20-604A-B0E4-790D37B9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B0875-69D7-8D49-B9E0-2F02FC3E2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D66E9-0E59-D443-8567-DCC5118FEC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48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reeform 2">
            <a:extLst>
              <a:ext uri="{FF2B5EF4-FFF2-40B4-BE49-F238E27FC236}">
                <a16:creationId xmlns:a16="http://schemas.microsoft.com/office/drawing/2014/main" id="{35E9B81D-E6ED-F44E-9ED8-63F16EFFC71C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2A8E2408-E497-D045-BE26-AE4DEFAD08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1B353E0B-DF90-BA4C-88D8-A2987003E7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BBBFE8F8-0252-204C-93A2-82B8D655E02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80902" name="Rectangle 6">
            <a:extLst>
              <a:ext uri="{FF2B5EF4-FFF2-40B4-BE49-F238E27FC236}">
                <a16:creationId xmlns:a16="http://schemas.microsoft.com/office/drawing/2014/main" id="{F776342F-FA96-454D-81F3-B2C9B32DC4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80903" name="Rectangle 7">
            <a:extLst>
              <a:ext uri="{FF2B5EF4-FFF2-40B4-BE49-F238E27FC236}">
                <a16:creationId xmlns:a16="http://schemas.microsoft.com/office/drawing/2014/main" id="{631BBB1D-7339-2041-9EBD-1B9C769883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1FCBF88-CB1F-3D4B-A681-7C88544545B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0904" name="Freeform 8">
            <a:extLst>
              <a:ext uri="{FF2B5EF4-FFF2-40B4-BE49-F238E27FC236}">
                <a16:creationId xmlns:a16="http://schemas.microsoft.com/office/drawing/2014/main" id="{6E21024F-32D7-3540-9449-347BF26C50D8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5" name="Freeform 9">
            <a:extLst>
              <a:ext uri="{FF2B5EF4-FFF2-40B4-BE49-F238E27FC236}">
                <a16:creationId xmlns:a16="http://schemas.microsoft.com/office/drawing/2014/main" id="{58A519AB-E3AC-6841-A4A3-B84A1F4A0C95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0906" name="Group 10">
            <a:extLst>
              <a:ext uri="{FF2B5EF4-FFF2-40B4-BE49-F238E27FC236}">
                <a16:creationId xmlns:a16="http://schemas.microsoft.com/office/drawing/2014/main" id="{39F46DAA-6A52-774E-9772-EE3AE85CADDE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0907" name="Freeform 11">
              <a:extLst>
                <a:ext uri="{FF2B5EF4-FFF2-40B4-BE49-F238E27FC236}">
                  <a16:creationId xmlns:a16="http://schemas.microsoft.com/office/drawing/2014/main" id="{BA48C5AB-9839-154E-83A4-FD6161B755D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08" name="Freeform 12">
              <a:extLst>
                <a:ext uri="{FF2B5EF4-FFF2-40B4-BE49-F238E27FC236}">
                  <a16:creationId xmlns:a16="http://schemas.microsoft.com/office/drawing/2014/main" id="{81A73FA4-E150-3D43-BFA7-101551F417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09" name="Freeform 13">
              <a:extLst>
                <a:ext uri="{FF2B5EF4-FFF2-40B4-BE49-F238E27FC236}">
                  <a16:creationId xmlns:a16="http://schemas.microsoft.com/office/drawing/2014/main" id="{DCF9707D-D1CF-8344-9526-B08F47B40E8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0" name="Freeform 14">
              <a:extLst>
                <a:ext uri="{FF2B5EF4-FFF2-40B4-BE49-F238E27FC236}">
                  <a16:creationId xmlns:a16="http://schemas.microsoft.com/office/drawing/2014/main" id="{C24E2C17-A6A7-EE4C-B75F-F8E4E98AC5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1" name="Freeform 15">
              <a:extLst>
                <a:ext uri="{FF2B5EF4-FFF2-40B4-BE49-F238E27FC236}">
                  <a16:creationId xmlns:a16="http://schemas.microsoft.com/office/drawing/2014/main" id="{4BA253D2-70F9-8C4E-800C-21FB9E2C617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2" name="Freeform 16">
              <a:extLst>
                <a:ext uri="{FF2B5EF4-FFF2-40B4-BE49-F238E27FC236}">
                  <a16:creationId xmlns:a16="http://schemas.microsoft.com/office/drawing/2014/main" id="{E96F132A-A3FD-9945-ABD2-55C321EFB14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3" name="Freeform 17">
              <a:extLst>
                <a:ext uri="{FF2B5EF4-FFF2-40B4-BE49-F238E27FC236}">
                  <a16:creationId xmlns:a16="http://schemas.microsoft.com/office/drawing/2014/main" id="{5ACED11A-7095-2943-A274-3CA92DA3A7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4" name="Freeform 18">
              <a:extLst>
                <a:ext uri="{FF2B5EF4-FFF2-40B4-BE49-F238E27FC236}">
                  <a16:creationId xmlns:a16="http://schemas.microsoft.com/office/drawing/2014/main" id="{63744F10-038D-6C4C-87F1-FFB1D2BC427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5" name="Freeform 19">
              <a:extLst>
                <a:ext uri="{FF2B5EF4-FFF2-40B4-BE49-F238E27FC236}">
                  <a16:creationId xmlns:a16="http://schemas.microsoft.com/office/drawing/2014/main" id="{9F6B28B3-6477-D046-9331-D43D27289C4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0916" name="Group 20">
              <a:extLst>
                <a:ext uri="{FF2B5EF4-FFF2-40B4-BE49-F238E27FC236}">
                  <a16:creationId xmlns:a16="http://schemas.microsoft.com/office/drawing/2014/main" id="{15FC8F05-07D6-694A-94D2-CB62D42079F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0917" name="Group 21">
                <a:extLst>
                  <a:ext uri="{FF2B5EF4-FFF2-40B4-BE49-F238E27FC236}">
                    <a16:creationId xmlns:a16="http://schemas.microsoft.com/office/drawing/2014/main" id="{1DE9FE10-F040-3A4B-973A-6EFF4BF29888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0918" name="Freeform 22">
                  <a:extLst>
                    <a:ext uri="{FF2B5EF4-FFF2-40B4-BE49-F238E27FC236}">
                      <a16:creationId xmlns:a16="http://schemas.microsoft.com/office/drawing/2014/main" id="{C82DC765-3FCB-934C-BBBA-54585378A09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19" name="Freeform 23">
                  <a:extLst>
                    <a:ext uri="{FF2B5EF4-FFF2-40B4-BE49-F238E27FC236}">
                      <a16:creationId xmlns:a16="http://schemas.microsoft.com/office/drawing/2014/main" id="{2D7C1E65-A23A-FA47-A9AD-15C7CDB56A8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20" name="Freeform 24">
                  <a:extLst>
                    <a:ext uri="{FF2B5EF4-FFF2-40B4-BE49-F238E27FC236}">
                      <a16:creationId xmlns:a16="http://schemas.microsoft.com/office/drawing/2014/main" id="{62A1CABF-0E38-4142-8E8F-913F12AE322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0921" name="Freeform 25">
                <a:extLst>
                  <a:ext uri="{FF2B5EF4-FFF2-40B4-BE49-F238E27FC236}">
                    <a16:creationId xmlns:a16="http://schemas.microsoft.com/office/drawing/2014/main" id="{C3B8C070-734C-9E49-BD8F-66B3FCC9331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22" name="Freeform 26">
                <a:extLst>
                  <a:ext uri="{FF2B5EF4-FFF2-40B4-BE49-F238E27FC236}">
                    <a16:creationId xmlns:a16="http://schemas.microsoft.com/office/drawing/2014/main" id="{68D5D422-ABDB-8245-BFB2-9EFD2A53164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23" name="Freeform 27">
                <a:extLst>
                  <a:ext uri="{FF2B5EF4-FFF2-40B4-BE49-F238E27FC236}">
                    <a16:creationId xmlns:a16="http://schemas.microsoft.com/office/drawing/2014/main" id="{E99DA843-1959-E24A-946B-289693939A5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0924" name="Group 28">
                <a:extLst>
                  <a:ext uri="{FF2B5EF4-FFF2-40B4-BE49-F238E27FC236}">
                    <a16:creationId xmlns:a16="http://schemas.microsoft.com/office/drawing/2014/main" id="{85EB84B5-CAB7-5746-B127-FE5C3F446318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0925" name="Freeform 29">
                  <a:extLst>
                    <a:ext uri="{FF2B5EF4-FFF2-40B4-BE49-F238E27FC236}">
                      <a16:creationId xmlns:a16="http://schemas.microsoft.com/office/drawing/2014/main" id="{98A1AC4B-7C47-3C4D-8921-D3069F9CAE6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26" name="Freeform 30">
                  <a:extLst>
                    <a:ext uri="{FF2B5EF4-FFF2-40B4-BE49-F238E27FC236}">
                      <a16:creationId xmlns:a16="http://schemas.microsoft.com/office/drawing/2014/main" id="{E6CFA282-29F0-C14D-B62F-6A13E271689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27" name="Freeform 31">
                  <a:extLst>
                    <a:ext uri="{FF2B5EF4-FFF2-40B4-BE49-F238E27FC236}">
                      <a16:creationId xmlns:a16="http://schemas.microsoft.com/office/drawing/2014/main" id="{9EF48950-1D95-574A-B338-C4CFD85CF58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28" name="Freeform 32">
                  <a:extLst>
                    <a:ext uri="{FF2B5EF4-FFF2-40B4-BE49-F238E27FC236}">
                      <a16:creationId xmlns:a16="http://schemas.microsoft.com/office/drawing/2014/main" id="{2C076A50-C391-BE4E-8A94-7B6E57565FA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29" name="Freeform 33">
                  <a:extLst>
                    <a:ext uri="{FF2B5EF4-FFF2-40B4-BE49-F238E27FC236}">
                      <a16:creationId xmlns:a16="http://schemas.microsoft.com/office/drawing/2014/main" id="{AD3B5AE9-39B4-D342-B0D0-32383316208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30" name="Freeform 34">
                  <a:extLst>
                    <a:ext uri="{FF2B5EF4-FFF2-40B4-BE49-F238E27FC236}">
                      <a16:creationId xmlns:a16="http://schemas.microsoft.com/office/drawing/2014/main" id="{243870F0-39E0-4A4C-BA2A-AEE61595442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31" name="Freeform 35">
                  <a:extLst>
                    <a:ext uri="{FF2B5EF4-FFF2-40B4-BE49-F238E27FC236}">
                      <a16:creationId xmlns:a16="http://schemas.microsoft.com/office/drawing/2014/main" id="{FCE0C9AC-1E9D-814E-A0B8-227973CA332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32" name="Freeform 36">
                  <a:extLst>
                    <a:ext uri="{FF2B5EF4-FFF2-40B4-BE49-F238E27FC236}">
                      <a16:creationId xmlns:a16="http://schemas.microsoft.com/office/drawing/2014/main" id="{045AC7F4-058A-3544-B2B0-33A5201D956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80933" name="Group 37">
            <a:extLst>
              <a:ext uri="{FF2B5EF4-FFF2-40B4-BE49-F238E27FC236}">
                <a16:creationId xmlns:a16="http://schemas.microsoft.com/office/drawing/2014/main" id="{B410036E-50F7-2C4D-853A-85F4B3255121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80934" name="Freeform 38">
              <a:extLst>
                <a:ext uri="{FF2B5EF4-FFF2-40B4-BE49-F238E27FC236}">
                  <a16:creationId xmlns:a16="http://schemas.microsoft.com/office/drawing/2014/main" id="{9156941F-CFC8-0740-93FE-B166B7BBFE7B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5" name="Freeform 39">
              <a:extLst>
                <a:ext uri="{FF2B5EF4-FFF2-40B4-BE49-F238E27FC236}">
                  <a16:creationId xmlns:a16="http://schemas.microsoft.com/office/drawing/2014/main" id="{F7264370-A7F0-7F4B-81CB-2E8C88A61607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0936" name="Group 40">
            <a:extLst>
              <a:ext uri="{FF2B5EF4-FFF2-40B4-BE49-F238E27FC236}">
                <a16:creationId xmlns:a16="http://schemas.microsoft.com/office/drawing/2014/main" id="{9B4CB149-B6F4-3246-8974-7992899CEE3F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0937" name="Group 41">
              <a:extLst>
                <a:ext uri="{FF2B5EF4-FFF2-40B4-BE49-F238E27FC236}">
                  <a16:creationId xmlns:a16="http://schemas.microsoft.com/office/drawing/2014/main" id="{A619A5F1-F2F0-CC4A-9C2E-391664FA4C9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0938" name="Freeform 42">
                <a:extLst>
                  <a:ext uri="{FF2B5EF4-FFF2-40B4-BE49-F238E27FC236}">
                    <a16:creationId xmlns:a16="http://schemas.microsoft.com/office/drawing/2014/main" id="{90729AAB-AB08-3D42-9D39-A8C453C0FFC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0939" name="Group 43">
                <a:extLst>
                  <a:ext uri="{FF2B5EF4-FFF2-40B4-BE49-F238E27FC236}">
                    <a16:creationId xmlns:a16="http://schemas.microsoft.com/office/drawing/2014/main" id="{D9CB597A-56AE-BE40-9325-BD4C8362AFAD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0940" name="Freeform 44">
                  <a:extLst>
                    <a:ext uri="{FF2B5EF4-FFF2-40B4-BE49-F238E27FC236}">
                      <a16:creationId xmlns:a16="http://schemas.microsoft.com/office/drawing/2014/main" id="{92B3E37C-93CE-1547-99A6-DE76F3E6545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1" name="Freeform 45">
                  <a:extLst>
                    <a:ext uri="{FF2B5EF4-FFF2-40B4-BE49-F238E27FC236}">
                      <a16:creationId xmlns:a16="http://schemas.microsoft.com/office/drawing/2014/main" id="{7CCC526E-ADFB-DA46-9F1F-80F87F0902A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2" name="Freeform 46">
                  <a:extLst>
                    <a:ext uri="{FF2B5EF4-FFF2-40B4-BE49-F238E27FC236}">
                      <a16:creationId xmlns:a16="http://schemas.microsoft.com/office/drawing/2014/main" id="{D4B30AED-FA4B-454C-9300-1833F9DB1C2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3" name="Freeform 47">
                  <a:extLst>
                    <a:ext uri="{FF2B5EF4-FFF2-40B4-BE49-F238E27FC236}">
                      <a16:creationId xmlns:a16="http://schemas.microsoft.com/office/drawing/2014/main" id="{FB5EDA62-6AE7-0D42-8638-44F0993AEBF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4" name="Freeform 48">
                  <a:extLst>
                    <a:ext uri="{FF2B5EF4-FFF2-40B4-BE49-F238E27FC236}">
                      <a16:creationId xmlns:a16="http://schemas.microsoft.com/office/drawing/2014/main" id="{89920E82-35A5-9946-A1F0-AB4F994E957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5" name="Freeform 49">
                  <a:extLst>
                    <a:ext uri="{FF2B5EF4-FFF2-40B4-BE49-F238E27FC236}">
                      <a16:creationId xmlns:a16="http://schemas.microsoft.com/office/drawing/2014/main" id="{DECA1291-F337-844C-886E-357D46CE344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6" name="Freeform 50">
                  <a:extLst>
                    <a:ext uri="{FF2B5EF4-FFF2-40B4-BE49-F238E27FC236}">
                      <a16:creationId xmlns:a16="http://schemas.microsoft.com/office/drawing/2014/main" id="{59F61378-F10F-E143-9FDB-521913FDA47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7" name="Freeform 51">
                  <a:extLst>
                    <a:ext uri="{FF2B5EF4-FFF2-40B4-BE49-F238E27FC236}">
                      <a16:creationId xmlns:a16="http://schemas.microsoft.com/office/drawing/2014/main" id="{F69FA3D6-7DBC-614B-A3C7-07524D6FB92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80948" name="Line 52">
              <a:extLst>
                <a:ext uri="{FF2B5EF4-FFF2-40B4-BE49-F238E27FC236}">
                  <a16:creationId xmlns:a16="http://schemas.microsoft.com/office/drawing/2014/main" id="{99493571-5E4A-1C49-BED5-5243E15A5BF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EEAFB27-FC6D-3C42-94EC-B76A7B9610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HA Record Book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C31880C-5F9F-5245-9174-6F8A71F370C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Meeting the Standard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D34EA839-36CE-EF42-AECE-357A7288D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870700" cy="914400"/>
          </a:xfrm>
        </p:spPr>
        <p:txBody>
          <a:bodyPr/>
          <a:lstStyle/>
          <a:p>
            <a:r>
              <a:rPr lang="en-US" altLang="en-US" sz="3600"/>
              <a:t>HA Record Book Feed Records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266CF3FF-23FF-C546-A3EF-F658E0D8E2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6962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Location of where feed is stored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Be knowledgeable about basic principles of feeding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Document type of roughage, concentrates, supplements, and salt source with time of each feedings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Be sure to track all supplements or additional feeds purchased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If your horse is kept at home, the feed expenses should be itemized and estimated on a monthly basis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If boarding, be sure to list what is included with boarding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B225B071-459F-204C-B154-5172726D28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HA Record Book Conditioning Schedule Record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C2FA16C3-DB7D-2C4A-8907-1C12EE0C2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3810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Should include an “in-use” conditioning schedule showing regularly recorded T.P.R’.s at rest, work, and recovery.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Reflects practices that relate to aspect of training and running a barn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Document activity done, how many days of the week each activity is performed, and average number of minutes done for each specific activity</a:t>
            </a:r>
          </a:p>
          <a:p>
            <a:pPr>
              <a:lnSpc>
                <a:spcPct val="80000"/>
              </a:lnSpc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Correlate conditioning to feed changes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Document dates of changes and what you are changing from and to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AA1B54BE-3D33-F14B-B054-88CADA8F77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6870700" cy="990600"/>
          </a:xfrm>
        </p:spPr>
        <p:txBody>
          <a:bodyPr/>
          <a:lstStyle/>
          <a:p>
            <a:r>
              <a:rPr lang="en-US" altLang="en-US" sz="3200"/>
              <a:t>HA Record Book</a:t>
            </a:r>
            <a:br>
              <a:rPr lang="en-US" altLang="en-US" sz="3200"/>
            </a:br>
            <a:r>
              <a:rPr lang="en-US" altLang="en-US" sz="3200"/>
              <a:t>8 week Conditioning Plan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78BD758B-363A-384A-A489-736FFA0F7D2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37719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600"/>
              <a:t>Separate written 8 week conditioning plan for a specific event of your choice with goals and objectives appropriate to your current horse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1600"/>
              <a:t>Description of conditioning activity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1600"/>
              <a:t>Include a paragraph about what is conditioning and what condition your mount is in when you began the process:  soft, working, or hard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1600"/>
              <a:t>Should reflect an understanding of conditioning principles with T.P.R.’s at rest, at work, and at recovery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</p:txBody>
      </p:sp>
      <p:sp>
        <p:nvSpPr>
          <p:cNvPr id="102404" name="Rectangle 4">
            <a:extLst>
              <a:ext uri="{FF2B5EF4-FFF2-40B4-BE49-F238E27FC236}">
                <a16:creationId xmlns:a16="http://schemas.microsoft.com/office/drawing/2014/main" id="{C52EEC0D-9A49-0B43-BE91-C4F43439D90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447800"/>
            <a:ext cx="37719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600"/>
              <a:t>Discussion of aerobic vs. anaerobic work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1600"/>
              <a:t>T.P.R.’s should be done at least weekly.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1600"/>
              <a:t>Average minutes you spend on each activity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1600"/>
              <a:t>Include feed changes</a:t>
            </a:r>
          </a:p>
          <a:p>
            <a:pPr>
              <a:lnSpc>
                <a:spcPct val="80000"/>
              </a:lnSpc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1600"/>
              <a:t>Be sure to have components of interval training, hillwork, flat work, wind work, jumping, &amp; long, slow distance work in your plan</a:t>
            </a:r>
          </a:p>
          <a:p>
            <a:pPr>
              <a:lnSpc>
                <a:spcPct val="80000"/>
              </a:lnSpc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1600"/>
              <a:t>Equipment Documentation:  Flat and jumping equipment required and application of each.  Be sure to include the location of all the equipment as well</a:t>
            </a:r>
          </a:p>
          <a:p>
            <a:pPr>
              <a:lnSpc>
                <a:spcPct val="80000"/>
              </a:lnSpc>
            </a:pPr>
            <a:endParaRPr lang="en-US" altLang="en-US" sz="1600"/>
          </a:p>
          <a:p>
            <a:pPr>
              <a:lnSpc>
                <a:spcPct val="80000"/>
              </a:lnSpc>
            </a:pPr>
            <a:endParaRPr lang="en-US" altLang="en-US" sz="1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C196F287-ED12-BE48-BAFD-0577BF8A00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 Record Book</a:t>
            </a:r>
            <a:br>
              <a:rPr lang="en-US" altLang="en-US"/>
            </a:br>
            <a:r>
              <a:rPr lang="en-US" altLang="en-US"/>
              <a:t>Activities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BE2DCAC7-D1E2-384A-92C5-80580021C11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Should reflect all horse related activities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Date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Activity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Lessons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Clinics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Competitions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Rallies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Practices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Camps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Unmounted meetings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Group trail rides</a:t>
            </a:r>
          </a:p>
          <a:p>
            <a:pPr lvl="2">
              <a:lnSpc>
                <a:spcPct val="90000"/>
              </a:lnSpc>
            </a:pPr>
            <a:endParaRPr lang="en-US" altLang="en-US" sz="1600"/>
          </a:p>
          <a:p>
            <a:pPr lvl="1">
              <a:lnSpc>
                <a:spcPct val="90000"/>
              </a:lnSpc>
            </a:pPr>
            <a:endParaRPr lang="en-US" altLang="en-US" sz="1800"/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8F0E75A9-5182-0D40-A7B3-EF2A71A8664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2438400"/>
            <a:ext cx="3771900" cy="30480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sz="1800"/>
              <a:t>Comments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What was worked on?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Placing in a show or rally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Progress made in an area worked on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What you liked or did not like about the activity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altLang="en-US" sz="1600"/>
          </a:p>
          <a:p>
            <a:pPr lvl="1">
              <a:lnSpc>
                <a:spcPct val="90000"/>
              </a:lnSpc>
            </a:pPr>
            <a:r>
              <a:rPr lang="en-US" altLang="en-US" sz="1800"/>
              <a:t>Cost</a:t>
            </a:r>
          </a:p>
          <a:p>
            <a:pPr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E567972B-6D60-0846-B28D-67782AA1BD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 Record Book</a:t>
            </a:r>
            <a:br>
              <a:rPr lang="en-US" altLang="en-US"/>
            </a:br>
            <a:r>
              <a:rPr lang="en-US" altLang="en-US"/>
              <a:t>Other Expenses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67C2A2F9-B780-9449-A31B-DE83EDB357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The level of detail expected is reflective of the Horse Management expectations for a HB.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Expenses to be tracked could include: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Tack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Barn equipment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Rider clothing purchased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Horse clothing purchased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Rally or show costs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Trailering fees  or maintenance</a:t>
            </a:r>
          </a:p>
          <a:p>
            <a:pPr lvl="1"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DD4BC5BD-9CD2-AC47-B7FA-C1B13AB5BD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 Record Book</a:t>
            </a:r>
            <a:br>
              <a:rPr lang="en-US" altLang="en-US"/>
            </a:br>
            <a:r>
              <a:rPr lang="en-US" altLang="en-US"/>
              <a:t>Income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DD207952-A53B-7543-A353-737A293D2EE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May include monies earned from horse related activities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Horse sitting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Grooming jobs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Braiding at shows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Sale of used tack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Body clipping horses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Stall cleaning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Lessons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  <p:sp>
        <p:nvSpPr>
          <p:cNvPr id="98308" name="Rectangle 4">
            <a:extLst>
              <a:ext uri="{FF2B5EF4-FFF2-40B4-BE49-F238E27FC236}">
                <a16:creationId xmlns:a16="http://schemas.microsoft.com/office/drawing/2014/main" id="{0B296ABD-9D42-144E-88FB-5D015DACCEA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Or non horse related activities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Chores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Babysitting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Birthday or Christmas money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Allowances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Camp counselor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5E0F484E-3C43-1040-90FD-1F2A63ABD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6870700" cy="1219200"/>
          </a:xfrm>
        </p:spPr>
        <p:txBody>
          <a:bodyPr/>
          <a:lstStyle/>
          <a:p>
            <a:r>
              <a:rPr lang="en-US" altLang="en-US" sz="4000"/>
              <a:t>HA Records</a:t>
            </a:r>
            <a:br>
              <a:rPr lang="en-US" altLang="en-US" sz="4000"/>
            </a:br>
            <a:r>
              <a:rPr lang="en-US" altLang="en-US" sz="4000"/>
              <a:t>What not to Include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5CB3E904-0BB3-074C-90D4-BA0A245D6C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Anything unrelated to the horse such as past rating certificates, study material, etc.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Any loose papers.  All papers should be contained in the 3 ring binder.  Plastic protectors work well for keeping loose items secure.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Records for more than one horse (keep horse records for each horse in their own 3 ring binder)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56123253-0DEE-2A47-B34E-C3731E6916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 Record Book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A64F9599-C319-E241-AD47-1C28C55556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 questions or information on how to purchase additional Record DVD’s contact:</a:t>
            </a:r>
          </a:p>
          <a:p>
            <a:pPr>
              <a:buFontTx/>
              <a:buNone/>
            </a:pPr>
            <a:r>
              <a:rPr lang="en-US" altLang="en-US"/>
              <a:t> Willamette Valley Pony Club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7D196877-858B-5044-87AD-B644600F16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870700" cy="1219200"/>
          </a:xfrm>
        </p:spPr>
        <p:txBody>
          <a:bodyPr/>
          <a:lstStyle/>
          <a:p>
            <a:r>
              <a:rPr lang="en-US" altLang="en-US" sz="3600"/>
              <a:t>HA Records</a:t>
            </a:r>
            <a:br>
              <a:rPr lang="en-US" altLang="en-US" sz="3600"/>
            </a:br>
            <a:r>
              <a:rPr lang="en-US" altLang="en-US" sz="3600"/>
              <a:t>What is the Standard?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8B59AB1C-4EF3-BF4E-A2D0-7BA32BB31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9248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400"/>
              <a:t>To provide an accurate and detailed information that would allow a person unfamiliar with the horse and stable area to provide continued care and training of the horse, in the owner’s absence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/>
              <a:t>	Tack &amp; Equipment used for Flat and Jumping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/>
              <a:t>	Location of tack equipment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/>
              <a:t>	Boots and pads used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/>
              <a:t>	Tacking Routine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400"/>
          </a:p>
          <a:p>
            <a:pPr>
              <a:lnSpc>
                <a:spcPct val="80000"/>
              </a:lnSpc>
            </a:pPr>
            <a:r>
              <a:rPr lang="en-US" altLang="en-US" sz="1400"/>
              <a:t>Information should include horse behavior:  how the horse behaves for the farrier, how is he/she with blanketing, etc.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400"/>
          </a:p>
          <a:p>
            <a:pPr>
              <a:lnSpc>
                <a:spcPct val="80000"/>
              </a:lnSpc>
            </a:pPr>
            <a:r>
              <a:rPr lang="en-US" altLang="en-US" sz="1400"/>
              <a:t>It provides an accurate reflection of services and care provided in a written outline including:  mount’s health care, feed schedule, hoof care, conditioning schedule, and competitive schedule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400"/>
          </a:p>
          <a:p>
            <a:pPr>
              <a:lnSpc>
                <a:spcPct val="80000"/>
              </a:lnSpc>
            </a:pPr>
            <a:r>
              <a:rPr lang="en-US" altLang="en-US" sz="1400"/>
              <a:t>Your record should demonstrate a sound knowledge of horses, their care, equipment, and training requirements.  You must demonstrate the ability to make informed decisions about all aspects of running a barn, including daily routine and emergency procedures.  </a:t>
            </a:r>
          </a:p>
          <a:p>
            <a:pPr>
              <a:lnSpc>
                <a:spcPct val="80000"/>
              </a:lnSpc>
            </a:pPr>
            <a:endParaRPr lang="en-US" altLang="en-US" sz="1400"/>
          </a:p>
          <a:p>
            <a:pPr>
              <a:lnSpc>
                <a:spcPct val="80000"/>
              </a:lnSpc>
            </a:pPr>
            <a:r>
              <a:rPr lang="en-US" altLang="en-US" sz="1400"/>
              <a:t>  Records may reflect care of more than one horse</a:t>
            </a:r>
          </a:p>
          <a:p>
            <a:pPr>
              <a:lnSpc>
                <a:spcPct val="80000"/>
              </a:lnSpc>
            </a:pPr>
            <a:endParaRPr lang="en-US" altLang="en-US" sz="1400"/>
          </a:p>
          <a:p>
            <a:pPr>
              <a:lnSpc>
                <a:spcPct val="80000"/>
              </a:lnSpc>
            </a:pPr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C34084D6-C150-9142-BB99-5404C096E1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 Record Book</a:t>
            </a:r>
            <a:br>
              <a:rPr lang="en-US" altLang="en-US"/>
            </a:br>
            <a:r>
              <a:rPr lang="en-US" altLang="en-US"/>
              <a:t>General Information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EB1F0C61-25F3-C94D-8BBA-C7BF4683FFD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/>
              <a:t>One year of records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Start a new record each January, keeping the current year in the front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Use USPC format as a guide, or preferably, your own record system that includes all of the necessary information</a:t>
            </a:r>
          </a:p>
          <a:p>
            <a:pPr>
              <a:lnSpc>
                <a:spcPct val="80000"/>
              </a:lnSpc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Do not use as a scrapbook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id="{8FB71EE0-6E89-5D44-B7F9-C1B41284A71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828800"/>
            <a:ext cx="37719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/>
              <a:t>Keep in a 3 ring binder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If desired, personalize with a cover page</a:t>
            </a:r>
          </a:p>
          <a:p>
            <a:pPr>
              <a:lnSpc>
                <a:spcPct val="80000"/>
              </a:lnSpc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The Record book should be professional and neat.  Use a pen or type the information.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When presenting your record for a rating, be sure to total columns in pencil</a:t>
            </a:r>
          </a:p>
          <a:p>
            <a:pPr>
              <a:lnSpc>
                <a:spcPct val="80000"/>
              </a:lnSpc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Be sure to know what is in your book.  Examiner’s will ask you about the contents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29A408D1-5B00-2045-AA4C-0FAB651364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HA Record Book</a:t>
            </a:r>
            <a:br>
              <a:rPr lang="en-US" altLang="en-US" sz="4000"/>
            </a:br>
            <a:r>
              <a:rPr lang="en-US" altLang="en-US" sz="4000"/>
              <a:t>General Horse Information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9135151A-16D9-A749-96AB-15324E87F82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771900" cy="3733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Contact information for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Rider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Owner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Horse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Veterinarian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Farrier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Insurance, write N/A if not applicable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2000"/>
              <a:t>Identifying Factors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Horse description with photo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1800"/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311F80EB-3FC9-4249-AEE3-46F11B36B8C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905000"/>
            <a:ext cx="37719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Vital signs at rest, at work, and at recovery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Vices, phobias, trailering issues, cribbing, girthy, etc.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Special Medical information including allergies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Registration information, if not applicable write “unknown or not applicable”.  Do not leave blank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61760D39-EF5C-D844-9579-7AAEE7CCBB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95400"/>
          </a:xfrm>
        </p:spPr>
        <p:txBody>
          <a:bodyPr/>
          <a:lstStyle/>
          <a:p>
            <a:r>
              <a:rPr lang="en-US" altLang="en-US" sz="4000"/>
              <a:t>HA Record Book</a:t>
            </a:r>
            <a:br>
              <a:rPr lang="en-US" altLang="en-US" sz="4000"/>
            </a:br>
            <a:r>
              <a:rPr lang="en-US" altLang="en-US" sz="4000"/>
              <a:t>Veterinarian Records</a:t>
            </a:r>
          </a:p>
        </p:txBody>
      </p:sp>
      <p:sp>
        <p:nvSpPr>
          <p:cNvPr id="113670" name="Rectangle 6">
            <a:extLst>
              <a:ext uri="{FF2B5EF4-FFF2-40B4-BE49-F238E27FC236}">
                <a16:creationId xmlns:a16="http://schemas.microsoft.com/office/drawing/2014/main" id="{DB55B305-DEDB-CD43-B2E4-3C06B165E33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37719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Be sure to include your veterinarian’s name, address, and telephone number, even if it is in the Horse information section.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Organize this section into Routine and Non Routine Care.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Be sure to include any pre-purchase exam papers</a:t>
            </a:r>
          </a:p>
        </p:txBody>
      </p:sp>
      <p:sp>
        <p:nvSpPr>
          <p:cNvPr id="113671" name="Rectangle 7">
            <a:extLst>
              <a:ext uri="{FF2B5EF4-FFF2-40B4-BE49-F238E27FC236}">
                <a16:creationId xmlns:a16="http://schemas.microsoft.com/office/drawing/2014/main" id="{B77677EF-6851-0F4E-B96F-FFCB8A99179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600200"/>
            <a:ext cx="37719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Please be specific when listing types of vaccines.  Describe what is in a “4-way” vaccine.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000"/>
              <a:t>Note the location an injection is given along with the serial number, lot number, and the manufacturer.  Also, include the brand and generic names of the product used</a:t>
            </a:r>
          </a:p>
          <a:p>
            <a:pPr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61D3BDF3-6821-E047-80AA-A212DA560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6870700" cy="1143000"/>
          </a:xfrm>
        </p:spPr>
        <p:txBody>
          <a:bodyPr/>
          <a:lstStyle/>
          <a:p>
            <a:r>
              <a:rPr lang="en-US" altLang="en-US" sz="3200"/>
              <a:t>HA Record Book</a:t>
            </a:r>
            <a:br>
              <a:rPr lang="en-US" altLang="en-US" sz="3200"/>
            </a:br>
            <a:r>
              <a:rPr lang="en-US" altLang="en-US" sz="3200"/>
              <a:t>Routine Procedures &amp; Annual Care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3E86FC46-72B8-4048-8D03-6FE524AEBED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771900" cy="350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Immunizations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Date given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type of vaccine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When is it due again?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Location given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Brand &amp; Generic Names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Lot Number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Serial Number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Expiration Date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Cost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</p:txBody>
      </p:sp>
      <p:sp>
        <p:nvSpPr>
          <p:cNvPr id="88068" name="Rectangle 4">
            <a:extLst>
              <a:ext uri="{FF2B5EF4-FFF2-40B4-BE49-F238E27FC236}">
                <a16:creationId xmlns:a16="http://schemas.microsoft.com/office/drawing/2014/main" id="{2F78C8C6-6804-B244-ADCB-3A0BB7318F2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828800"/>
            <a:ext cx="37719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De-Worming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Date given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Brand and Generic names of de-wormer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When is it due again?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Expiration Date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Lot Number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Serial Number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Cost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Provide a parasite control program with drug classifications relative to parasite cycles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40C470C4-7D9F-F14D-AF2C-36AB6D7F0E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870700" cy="1219200"/>
          </a:xfrm>
        </p:spPr>
        <p:txBody>
          <a:bodyPr/>
          <a:lstStyle/>
          <a:p>
            <a:r>
              <a:rPr lang="en-US" altLang="en-US" sz="3200"/>
              <a:t>HA Record Book</a:t>
            </a:r>
            <a:br>
              <a:rPr lang="en-US" altLang="en-US" sz="3200"/>
            </a:br>
            <a:r>
              <a:rPr lang="en-US" altLang="en-US" sz="3200"/>
              <a:t>Routine Procedures &amp; Annual Care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C96CD58E-C1AA-9C4F-9D1F-231A9EB766B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37719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Farrier Records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Date service performed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was specifically done? Describe the type of shoeing done and why. List any changes made and why.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Type and size of shoes used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is the date of the next visit?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Cost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</p:txBody>
      </p:sp>
      <p:sp>
        <p:nvSpPr>
          <p:cNvPr id="117764" name="Rectangle 4">
            <a:extLst>
              <a:ext uri="{FF2B5EF4-FFF2-40B4-BE49-F238E27FC236}">
                <a16:creationId xmlns:a16="http://schemas.microsoft.com/office/drawing/2014/main" id="{11238856-1E5F-6042-A1B6-F8F1D36E07E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600200"/>
            <a:ext cx="37719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Other Procedures such as Dentistry, Chiropractic, Acupuncture, Massage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Date service performed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was done and why?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Note any special needs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Will there be a recheck date?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Include contact information for all service providers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Cost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60AE6CEC-93D0-AA4D-860D-CEB4564EDE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HA Record Book Extra Vet Visits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406E94DF-AB62-874D-9D10-14F4D791389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These visits are above and beyond your routine care of your horse.  They may include: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Lameness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Sickness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X-rays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Joint injections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Injuries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  <p:sp>
        <p:nvSpPr>
          <p:cNvPr id="122884" name="Rectangle 4">
            <a:extLst>
              <a:ext uri="{FF2B5EF4-FFF2-40B4-BE49-F238E27FC236}">
                <a16:creationId xmlns:a16="http://schemas.microsoft.com/office/drawing/2014/main" id="{BBB20633-EC1B-E04E-892C-D02A1B91147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Be sure to include information about: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Why the mount was seen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What procedure was done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Any diagnosis made or treatment done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Cost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Date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85605416-0687-8E4C-AEAF-1D3211FD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HA Record Book Feed Records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77065F7E-9B97-FE4D-9E52-2C92B3ADC2C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/>
              <a:t>Should be able to relate to nutrition characteristics of specific feeds, salts/minerals, and supplements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Be able to reflect an understanding and interpretation of feed label information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Document changes in diet, including reasons for change and any reactions the horse may have</a:t>
            </a:r>
          </a:p>
          <a:p>
            <a:pPr>
              <a:lnSpc>
                <a:spcPct val="80000"/>
              </a:lnSpc>
            </a:pPr>
            <a:endParaRPr lang="en-US" altLang="en-US" sz="1800"/>
          </a:p>
        </p:txBody>
      </p:sp>
      <p:sp>
        <p:nvSpPr>
          <p:cNvPr id="90116" name="Rectangle 4">
            <a:extLst>
              <a:ext uri="{FF2B5EF4-FFF2-40B4-BE49-F238E27FC236}">
                <a16:creationId xmlns:a16="http://schemas.microsoft.com/office/drawing/2014/main" id="{33AC89EB-14A3-CA4F-BB09-87D41B3D6F7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/>
              <a:t>Measurements of feed should be in pounds and ounces but you may also include measurements in volume measures such as flakes and scoops.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Include date, item, &amp; cost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Approximate feed times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Type and Brand of Feed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Feed labels or tags</a:t>
            </a:r>
          </a:p>
          <a:p>
            <a:pPr>
              <a:lnSpc>
                <a:spcPct val="80000"/>
              </a:lnSpc>
            </a:pPr>
            <a:endParaRPr lang="en-US" altLang="en-US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9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902030302020204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3696</TotalTime>
  <Words>1168</Words>
  <Application>Microsoft Macintosh PowerPoint</Application>
  <PresentationFormat>On-screen Show (4:3)</PresentationFormat>
  <Paragraphs>220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Comic Sans MS</vt:lpstr>
      <vt:lpstr>Crayons</vt:lpstr>
      <vt:lpstr>HA Record Book</vt:lpstr>
      <vt:lpstr>HA Records What is the Standard?</vt:lpstr>
      <vt:lpstr>HA Record Book General Information</vt:lpstr>
      <vt:lpstr>HA Record Book General Horse Information</vt:lpstr>
      <vt:lpstr>HA Record Book Veterinarian Records</vt:lpstr>
      <vt:lpstr>HA Record Book Routine Procedures &amp; Annual Care</vt:lpstr>
      <vt:lpstr>HA Record Book Routine Procedures &amp; Annual Care</vt:lpstr>
      <vt:lpstr>HA Record Book Extra Vet Visits</vt:lpstr>
      <vt:lpstr>HA Record Book Feed Records</vt:lpstr>
      <vt:lpstr>HA Record Book Feed Records</vt:lpstr>
      <vt:lpstr>HA Record Book Conditioning Schedule Record</vt:lpstr>
      <vt:lpstr>HA Record Book 8 week Conditioning Plan</vt:lpstr>
      <vt:lpstr>HA Record Book Activities</vt:lpstr>
      <vt:lpstr>HA Record Book Other Expenses</vt:lpstr>
      <vt:lpstr>HA Record Book Income</vt:lpstr>
      <vt:lpstr>HA Records What not to Include</vt:lpstr>
      <vt:lpstr>HA Record Book</vt:lpstr>
    </vt:vector>
  </TitlesOfParts>
  <Company> 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D3 Record book</dc:title>
  <dc:creator>Rachel Polacek</dc:creator>
  <cp:lastModifiedBy>Denise Polacek</cp:lastModifiedBy>
  <cp:revision>74</cp:revision>
  <dcterms:created xsi:type="dcterms:W3CDTF">2008-05-01T05:00:02Z</dcterms:created>
  <dcterms:modified xsi:type="dcterms:W3CDTF">2018-09-30T01:32:37Z</dcterms:modified>
</cp:coreProperties>
</file>